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380" y="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FB403F-7F39-482B-B102-5D59AAD711B4}" type="datetimeFigureOut">
              <a:rPr lang="en-US" smtClean="0"/>
              <a:t>7/28/2023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3A8A8A-CD82-493E-95B4-ECAFB52E29F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3A8A8A-CD82-493E-95B4-ECAFB52E29FD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ounded Rectangle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20" name="Subtitle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/>
              <a:t>Click to edit Master subtitle style</a:t>
            </a:r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ounded Rectangle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ound Single Corner Rectangle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/>
              <a:t>Click icon to add picture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ounded Rectangle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Title Placeholder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/>
          <a:p>
            <a:pPr lvl="0" eaLnBrk="1" latinLnBrk="0" hangingPunct="1"/>
            <a:r>
              <a:rPr kumimoji="0" lang="en-US"/>
              <a:t>Click to edit Master text styles</a:t>
            </a:r>
          </a:p>
          <a:p>
            <a:pPr lvl="1" eaLnBrk="1" latinLnBrk="0" hangingPunct="1"/>
            <a:r>
              <a:rPr kumimoji="0" lang="en-US"/>
              <a:t>Second level</a:t>
            </a:r>
          </a:p>
          <a:p>
            <a:pPr lvl="2" eaLnBrk="1" latinLnBrk="0" hangingPunct="1"/>
            <a:r>
              <a:rPr kumimoji="0" lang="en-US"/>
              <a:t>Third level</a:t>
            </a:r>
          </a:p>
          <a:p>
            <a:pPr lvl="3" eaLnBrk="1" latinLnBrk="0" hangingPunct="1"/>
            <a:r>
              <a:rPr kumimoji="0" lang="en-US"/>
              <a:t>Fourth level</a:t>
            </a:r>
          </a:p>
          <a:p>
            <a:pPr lvl="4" eaLnBrk="1" latinLnBrk="0" hangingPunct="1"/>
            <a:r>
              <a:rPr kumimoji="0" lang="en-US"/>
              <a:t>Fifth level</a:t>
            </a:r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04D969B6-2550-4F97-A978-67E61ACE9208}" type="datetimeFigureOut">
              <a:rPr lang="en-US" smtClean="0"/>
              <a:pPr/>
              <a:t>7/28/2023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9C8D06C6-DAC0-41E2-83A0-9C0591BDF4E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2466050"/>
          </a:xfrm>
        </p:spPr>
        <p:txBody>
          <a:bodyPr>
            <a:normAutofit/>
          </a:bodyPr>
          <a:lstStyle/>
          <a:p>
            <a:pPr algn="ctr"/>
            <a:r>
              <a:rPr lang="en" sz="4400" dirty="0">
                <a:solidFill>
                  <a:srgbClr val="99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ANAPHYLACTIC </a:t>
            </a:r>
            <a:br>
              <a:rPr lang="en-US" sz="4400" dirty="0">
                <a:solidFill>
                  <a:srgbClr val="99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</a:br>
            <a:r>
              <a:rPr lang="en" sz="4400" dirty="0">
                <a:solidFill>
                  <a:srgbClr val="99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SHOCK</a:t>
            </a:r>
            <a:br>
              <a:rPr lang="sr-Latn-CS" dirty="0">
                <a:solidFill>
                  <a:srgbClr val="99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</a:br>
            <a:endParaRPr lang="en-US" dirty="0">
              <a:solidFill>
                <a:srgbClr val="99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22376" y="4286256"/>
            <a:ext cx="7772400" cy="313176"/>
          </a:xfrm>
        </p:spPr>
        <p:txBody>
          <a:bodyPr>
            <a:noAutofit/>
          </a:bodyPr>
          <a:lstStyle/>
          <a:p>
            <a:pPr algn="ctr"/>
            <a:r>
              <a:rPr lang="en" sz="2400" dirty="0">
                <a:solidFill>
                  <a:srgbClr val="990000"/>
                </a:solidFill>
                <a:latin typeface="Comic Sans MS" pitchFamily="66" charset="0"/>
              </a:rPr>
              <a:t>Prof. Slobodan Janković</a:t>
            </a:r>
            <a:endParaRPr lang="en-US" sz="2400" dirty="0">
              <a:solidFill>
                <a:srgbClr val="99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857232"/>
            <a:ext cx="8183880" cy="5143536"/>
          </a:xfrm>
        </p:spPr>
        <p:txBody>
          <a:bodyPr>
            <a:normAutofit fontScale="92500" lnSpcReduction="10000"/>
          </a:bodyPr>
          <a:lstStyle/>
          <a:p>
            <a:pPr algn="ctr">
              <a:buFontTx/>
              <a:buNone/>
            </a:pPr>
            <a:r>
              <a:rPr lang="en" sz="3600" b="1" dirty="0">
                <a:solidFill>
                  <a:srgbClr val="990000"/>
                </a:solidFill>
                <a:latin typeface="Comic Sans MS" pitchFamily="66" charset="0"/>
              </a:rPr>
              <a:t>TREATMENT</a:t>
            </a:r>
          </a:p>
          <a:p>
            <a:pPr algn="ctr">
              <a:buFontTx/>
              <a:buNone/>
            </a:pPr>
            <a:endParaRPr lang="sr-Cyrl-CS" sz="2200" b="1" dirty="0">
              <a:solidFill>
                <a:srgbClr val="990000"/>
              </a:solidFill>
              <a:latin typeface="Comic Sans MS" pitchFamily="66" charset="0"/>
            </a:endParaRPr>
          </a:p>
          <a:p>
            <a:pPr algn="ctr">
              <a:buFontTx/>
              <a:buNone/>
            </a:pPr>
            <a:endParaRPr lang="sr-Cyrl-CS" sz="1200" b="1" dirty="0">
              <a:solidFill>
                <a:srgbClr val="CC33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MS Reference Sans Serif" pitchFamily="34" charset="0"/>
              </a:rPr>
              <a:t>☆</a:t>
            </a:r>
            <a:r>
              <a:rPr lang="en" b="1" dirty="0">
                <a:solidFill>
                  <a:srgbClr val="CC3300"/>
                </a:solidFill>
                <a:latin typeface="Comic Sans MS" pitchFamily="66" charset="0"/>
              </a:rPr>
              <a:t> </a:t>
            </a:r>
            <a:r>
              <a:rPr lang="en" b="1" u="sng" dirty="0">
                <a:solidFill>
                  <a:srgbClr val="00517A"/>
                </a:solidFill>
                <a:latin typeface="Comic Sans MS" pitchFamily="66" charset="0"/>
              </a:rPr>
              <a:t>ADRENALINE</a:t>
            </a:r>
            <a:r>
              <a:rPr lang="en" dirty="0">
                <a:solidFill>
                  <a:srgbClr val="CC3300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– 0.3–0.5 ml of 1:1000 im solution, in m. vastus lateralis</a:t>
            </a:r>
          </a:p>
          <a:p>
            <a:pPr>
              <a:buFont typeface="Wingdings" pitchFamily="2" charset="2"/>
              <a:buNone/>
            </a:pPr>
            <a:endParaRPr lang="sr-Cyrl-CS" sz="9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99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MS Reference Sans Serif" pitchFamily="34" charset="0"/>
              </a:rPr>
              <a:t>☆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repeat after 10 minutes</a:t>
            </a:r>
          </a:p>
          <a:p>
            <a:pPr>
              <a:buFont typeface="Wingdings" pitchFamily="2" charset="2"/>
              <a:buNone/>
            </a:pPr>
            <a:endParaRPr lang="sr-Cyrl-CS" sz="9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99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MS Reference Sans Serif" pitchFamily="34" charset="0"/>
              </a:rPr>
              <a:t>☆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Patients on beta-blockers have a harder time enduring anaphylaxis, as do patients on ACE-inhibitors</a:t>
            </a:r>
          </a:p>
          <a:p>
            <a:pPr>
              <a:buFont typeface="Wingdings" pitchFamily="2" charset="2"/>
              <a:buNone/>
            </a:pPr>
            <a:endParaRPr lang="sr-Cyrl-CS" sz="9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99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MS Reference Sans Serif" pitchFamily="34" charset="0"/>
              </a:rPr>
              <a:t>☆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Patients who have had anaphylaxis should always carry an auto-injector with adrenaline (EpiPen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  <a:cs typeface="Arial" charset="0"/>
              </a:rPr>
              <a:t>®) with them.</a:t>
            </a:r>
            <a:endParaRPr lang="en-US" dirty="0">
              <a:solidFill>
                <a:srgbClr val="990000"/>
              </a:solidFill>
              <a:latin typeface="Comic Sans MS" pitchFamily="66" charset="0"/>
              <a:cs typeface="Arial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2285992"/>
            <a:ext cx="8183880" cy="3000396"/>
          </a:xfrm>
        </p:spPr>
        <p:txBody>
          <a:bodyPr>
            <a:normAutofit/>
          </a:bodyPr>
          <a:lstStyle/>
          <a:p>
            <a:pPr algn="ctr">
              <a:buFont typeface="Wingdings" pitchFamily="2" charset="2"/>
              <a:buNone/>
            </a:pPr>
            <a:r>
              <a:rPr lang="en" sz="3200" dirty="0">
                <a:solidFill>
                  <a:srgbClr val="990000"/>
                </a:solidFill>
                <a:latin typeface="Comic Sans MS" pitchFamily="66" charset="0"/>
              </a:rPr>
              <a:t>Anaphylaxis in 20% of patients</a:t>
            </a:r>
          </a:p>
          <a:p>
            <a:pPr algn="ctr">
              <a:buFont typeface="Wingdings" pitchFamily="2" charset="2"/>
              <a:buNone/>
            </a:pPr>
            <a:r>
              <a:rPr lang="en" sz="3200">
                <a:solidFill>
                  <a:srgbClr val="990000"/>
                </a:solidFill>
                <a:latin typeface="Comic Sans MS" pitchFamily="66" charset="0"/>
              </a:rPr>
              <a:t>"returns" </a:t>
            </a:r>
            <a:r>
              <a:rPr lang="en" sz="3200" dirty="0">
                <a:solidFill>
                  <a:srgbClr val="990000"/>
                </a:solidFill>
                <a:latin typeface="Comic Sans MS" pitchFamily="66" charset="0"/>
              </a:rPr>
              <a:t>up to 24 hours later</a:t>
            </a:r>
          </a:p>
          <a:p>
            <a:pPr algn="ctr">
              <a:buFont typeface="Wingdings" pitchFamily="2" charset="2"/>
              <a:buNone/>
            </a:pPr>
            <a:r>
              <a:rPr lang="en" sz="3200" dirty="0">
                <a:solidFill>
                  <a:srgbClr val="990000"/>
                </a:solidFill>
                <a:latin typeface="Comic Sans MS" pitchFamily="66" charset="0"/>
              </a:rPr>
              <a:t>the first attack</a:t>
            </a:r>
            <a:endParaRPr lang="sr-Cyrl-CS" sz="3200" dirty="0">
              <a:solidFill>
                <a:srgbClr val="9900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1285860"/>
            <a:ext cx="8283922" cy="4786346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None/>
            </a:pPr>
            <a:r>
              <a:rPr lang="en" sz="2400" b="1" dirty="0">
                <a:solidFill>
                  <a:srgbClr val="FF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MS Reference Sans Serif" pitchFamily="34" charset="0"/>
              </a:rPr>
              <a:t>☆</a:t>
            </a:r>
            <a:r>
              <a:rPr lang="en" sz="2400" b="1" dirty="0">
                <a:solidFill>
                  <a:srgbClr val="FF6600"/>
                </a:solidFill>
              </a:rPr>
              <a:t>  </a:t>
            </a:r>
            <a:r>
              <a:rPr lang="en" sz="2400" b="1" dirty="0">
                <a:solidFill>
                  <a:srgbClr val="00517A"/>
                </a:solidFill>
                <a:latin typeface="Comic Sans MS" pitchFamily="66" charset="0"/>
              </a:rPr>
              <a:t>SALBUTAMOLE</a:t>
            </a:r>
            <a:r>
              <a:rPr lang="en" sz="2400" b="1" dirty="0">
                <a:solidFill>
                  <a:srgbClr val="FF6600"/>
                </a:solidFill>
                <a:latin typeface="Comic Sans MS" pitchFamily="66" charset="0"/>
              </a:rPr>
              <a:t>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- 2 </a:t>
            </a:r>
            <a:r>
              <a:rPr lang="en" sz="2400" b="1">
                <a:solidFill>
                  <a:srgbClr val="990000"/>
                </a:solidFill>
                <a:latin typeface="Comic Sans MS" pitchFamily="66" charset="0"/>
              </a:rPr>
              <a:t>"puffs"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for 15 minutes,</a:t>
            </a:r>
          </a:p>
          <a:p>
            <a:pPr>
              <a:buFont typeface="Wingdings" pitchFamily="2" charset="2"/>
              <a:buNone/>
            </a:pP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up to 3 doses, or 0.5ml of 0.5% solution in 2.5ml of physiological solution, in a nebulizer</a:t>
            </a:r>
          </a:p>
          <a:p>
            <a:pPr>
              <a:buFont typeface="Wingdings" pitchFamily="2" charset="2"/>
              <a:buNone/>
            </a:pPr>
            <a:endParaRPr lang="sr-Cyrl-CS" sz="1800" b="1" dirty="0">
              <a:solidFill>
                <a:srgbClr val="CC33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sz="2400" b="1" dirty="0">
                <a:solidFill>
                  <a:srgbClr val="FF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MS Reference Sans Serif" pitchFamily="34" charset="0"/>
              </a:rPr>
              <a:t>☆</a:t>
            </a:r>
            <a:r>
              <a:rPr lang="en" sz="2400" b="1" dirty="0">
                <a:solidFill>
                  <a:srgbClr val="FF6600"/>
                </a:solidFill>
                <a:latin typeface="Comic Sans MS" pitchFamily="66" charset="0"/>
              </a:rPr>
              <a:t>  </a:t>
            </a:r>
            <a:r>
              <a:rPr lang="en" sz="2400" b="1" dirty="0">
                <a:solidFill>
                  <a:srgbClr val="00517A"/>
                </a:solidFill>
                <a:latin typeface="Comic Sans MS" pitchFamily="66" charset="0"/>
              </a:rPr>
              <a:t>DIPHENHYDRAMINE</a:t>
            </a:r>
            <a:r>
              <a:rPr lang="en" sz="2400" b="1" dirty="0">
                <a:solidFill>
                  <a:srgbClr val="FF6600"/>
                </a:solidFill>
                <a:latin typeface="Comic Sans MS" pitchFamily="66" charset="0"/>
              </a:rPr>
              <a:t>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- 25-50 mg IV</a:t>
            </a:r>
          </a:p>
          <a:p>
            <a:pPr>
              <a:buFont typeface="Wingdings" pitchFamily="2" charset="2"/>
              <a:buNone/>
            </a:pPr>
            <a:endParaRPr lang="sr-Cyrl-CS" sz="1800" b="1" dirty="0">
              <a:solidFill>
                <a:srgbClr val="CC33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sz="2400" b="1" dirty="0">
                <a:solidFill>
                  <a:srgbClr val="FF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MS Reference Sans Serif" pitchFamily="34" charset="0"/>
              </a:rPr>
              <a:t>☆</a:t>
            </a:r>
            <a:r>
              <a:rPr lang="en" sz="2400" b="1" dirty="0">
                <a:solidFill>
                  <a:srgbClr val="FF6600"/>
                </a:solidFill>
                <a:latin typeface="Comic Sans MS" pitchFamily="66" charset="0"/>
              </a:rPr>
              <a:t>  </a:t>
            </a:r>
            <a:r>
              <a:rPr lang="en" sz="2400" b="1" dirty="0">
                <a:solidFill>
                  <a:srgbClr val="00517A"/>
                </a:solidFill>
                <a:latin typeface="Comic Sans MS" pitchFamily="66" charset="0"/>
              </a:rPr>
              <a:t>RANITIDINE</a:t>
            </a:r>
            <a:r>
              <a:rPr lang="en" sz="2400" b="1" dirty="0">
                <a:solidFill>
                  <a:srgbClr val="FF6600"/>
                </a:solidFill>
                <a:latin typeface="Comic Sans MS" pitchFamily="66" charset="0"/>
              </a:rPr>
              <a:t>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– 50mg in 20ml of 5% glucose,</a:t>
            </a:r>
          </a:p>
          <a:p>
            <a:pPr>
              <a:buFont typeface="Wingdings" pitchFamily="2" charset="2"/>
              <a:buNone/>
            </a:pP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iv infusion over 10-15 minutes</a:t>
            </a:r>
          </a:p>
          <a:p>
            <a:pPr>
              <a:buFont typeface="Wingdings" pitchFamily="2" charset="2"/>
              <a:buNone/>
            </a:pPr>
            <a:endParaRPr lang="sr-Cyrl-CS" sz="1800" b="1" dirty="0">
              <a:solidFill>
                <a:srgbClr val="FF66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sz="2400" b="1" dirty="0">
                <a:solidFill>
                  <a:srgbClr val="FF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MS Reference Sans Serif" pitchFamily="34" charset="0"/>
              </a:rPr>
              <a:t>☆</a:t>
            </a:r>
            <a:r>
              <a:rPr lang="en" sz="2400" b="1" dirty="0">
                <a:solidFill>
                  <a:srgbClr val="FF6600"/>
                </a:solidFill>
                <a:latin typeface="Comic Sans MS" pitchFamily="66" charset="0"/>
              </a:rPr>
              <a:t>  </a:t>
            </a:r>
            <a:r>
              <a:rPr lang="en" sz="2400" b="1" dirty="0">
                <a:solidFill>
                  <a:srgbClr val="00517A"/>
                </a:solidFill>
                <a:latin typeface="Comic Sans MS" pitchFamily="66" charset="0"/>
              </a:rPr>
              <a:t>GLUCAGON</a:t>
            </a:r>
            <a:r>
              <a:rPr lang="en" sz="2400" b="1" dirty="0">
                <a:solidFill>
                  <a:srgbClr val="FF6600"/>
                </a:solidFill>
                <a:latin typeface="Comic Sans MS" pitchFamily="66" charset="0"/>
              </a:rPr>
              <a:t>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(optional) – 1mg in 1 liter of 5% glucose, 5-15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  <a:cs typeface="Arial" charset="0"/>
              </a:rPr>
              <a:t>μg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/minute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898912"/>
          </a:xfrm>
        </p:spPr>
        <p:txBody>
          <a:bodyPr>
            <a:normAutofit fontScale="85000" lnSpcReduction="20000"/>
          </a:bodyPr>
          <a:lstStyle/>
          <a:p>
            <a:pPr algn="ctr">
              <a:buFontTx/>
              <a:buNone/>
            </a:pPr>
            <a:endParaRPr lang="en-US" sz="4800" b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algn="ctr">
              <a:buFontTx/>
              <a:buNone/>
            </a:pPr>
            <a:endParaRPr lang="en-US" sz="4800" b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algn="ctr">
              <a:buFontTx/>
              <a:buNone/>
            </a:pPr>
            <a:endParaRPr lang="en-US" b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Comic Sans MS" pitchFamily="66" charset="0"/>
            </a:endParaRPr>
          </a:p>
          <a:p>
            <a:pPr lvl="1">
              <a:buNone/>
            </a:pPr>
            <a:r>
              <a:rPr lang="en" sz="3600" b="1" dirty="0">
                <a:solidFill>
                  <a:srgbClr val="00517A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APHYLAXIS</a:t>
            </a:r>
            <a:r>
              <a:rPr lang="en" sz="3200" b="1" dirty="0">
                <a:solidFill>
                  <a:srgbClr val="CC3300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990000"/>
                </a:solidFill>
                <a:latin typeface="Comic Sans MS" pitchFamily="66" charset="0"/>
              </a:rPr>
              <a:t>(Greek - </a:t>
            </a:r>
            <a:r>
              <a:rPr lang="en" sz="3200" b="1" dirty="0">
                <a:solidFill>
                  <a:srgbClr val="990000"/>
                </a:solidFill>
                <a:latin typeface="Amaze" pitchFamily="34" charset="0"/>
              </a:rPr>
              <a:t>" </a:t>
            </a:r>
            <a:r>
              <a:rPr lang="en" sz="3200" b="1" dirty="0">
                <a:solidFill>
                  <a:srgbClr val="990000"/>
                </a:solidFill>
                <a:latin typeface="Comic Sans MS" pitchFamily="66" charset="0"/>
              </a:rPr>
              <a:t>against protection </a:t>
            </a:r>
            <a:r>
              <a:rPr lang="en" sz="3200" b="1" dirty="0">
                <a:solidFill>
                  <a:srgbClr val="990000"/>
                </a:solidFill>
                <a:latin typeface="Amaze" pitchFamily="34" charset="0"/>
              </a:rPr>
              <a:t>" </a:t>
            </a:r>
            <a:r>
              <a:rPr lang="en" sz="3200" b="1" dirty="0">
                <a:solidFill>
                  <a:srgbClr val="990000"/>
                </a:solidFill>
                <a:latin typeface="Comic Sans MS" pitchFamily="66" charset="0"/>
              </a:rPr>
              <a:t>, </a:t>
            </a:r>
            <a:r>
              <a:rPr lang="en" sz="3200" b="1" dirty="0">
                <a:solidFill>
                  <a:srgbClr val="990000"/>
                </a:solidFill>
                <a:latin typeface="Amaze" pitchFamily="34" charset="0"/>
              </a:rPr>
              <a:t>" </a:t>
            </a:r>
            <a:r>
              <a:rPr lang="en" sz="3200" b="1" dirty="0">
                <a:solidFill>
                  <a:srgbClr val="990000"/>
                </a:solidFill>
                <a:latin typeface="Comic Sans MS" pitchFamily="66" charset="0"/>
              </a:rPr>
              <a:t>A </a:t>
            </a:r>
            <a:r>
              <a:rPr lang="en" sz="3200" b="1" dirty="0">
                <a:solidFill>
                  <a:srgbClr val="990000"/>
                </a:solidFill>
                <a:latin typeface="Amaze" pitchFamily="34" charset="0"/>
              </a:rPr>
              <a:t>"</a:t>
            </a:r>
            <a:r>
              <a:rPr lang="en" sz="3200" b="1" dirty="0">
                <a:solidFill>
                  <a:srgbClr val="990000"/>
                </a:solidFill>
                <a:latin typeface="Comic Sans MS" pitchFamily="66" charset="0"/>
              </a:rPr>
              <a:t>  </a:t>
            </a:r>
            <a:r>
              <a:rPr lang="en" sz="3200" b="1" dirty="0">
                <a:solidFill>
                  <a:srgbClr val="990000"/>
                </a:solidFill>
                <a:latin typeface="Amaze" pitchFamily="34" charset="0"/>
              </a:rPr>
              <a:t>" </a:t>
            </a:r>
            <a:r>
              <a:rPr lang="en" sz="3200" b="1" dirty="0">
                <a:solidFill>
                  <a:srgbClr val="990000"/>
                </a:solidFill>
                <a:latin typeface="Comic Sans MS" pitchFamily="66" charset="0"/>
              </a:rPr>
              <a:t>PHYLAXIS </a:t>
            </a:r>
            <a:r>
              <a:rPr lang="en" sz="3200" b="1" dirty="0">
                <a:solidFill>
                  <a:srgbClr val="990000"/>
                </a:solidFill>
                <a:latin typeface="Amaze" pitchFamily="34" charset="0"/>
              </a:rPr>
              <a:t>" </a:t>
            </a:r>
            <a:r>
              <a:rPr lang="en" sz="3200" b="1" dirty="0">
                <a:solidFill>
                  <a:srgbClr val="990000"/>
                </a:solidFill>
                <a:latin typeface="Comic Sans MS" pitchFamily="66" charset="0"/>
                <a:cs typeface="Arial" charset="0"/>
              </a:rPr>
              <a:t>)</a:t>
            </a:r>
            <a:endParaRPr lang="sr-Cyrl-CS" sz="3200" b="1" dirty="0">
              <a:solidFill>
                <a:srgbClr val="990000"/>
              </a:solidFill>
              <a:latin typeface="Comic Sans MS" pitchFamily="66" charset="0"/>
              <a:cs typeface="Arial" charset="0"/>
            </a:endParaRPr>
          </a:p>
          <a:p>
            <a:pPr lvl="1">
              <a:buNone/>
            </a:pPr>
            <a:endParaRPr lang="sr-Cyrl-CS" sz="3200" b="1" dirty="0">
              <a:solidFill>
                <a:srgbClr val="990000"/>
              </a:solidFill>
              <a:latin typeface="Comic Sans MS" pitchFamily="66" charset="0"/>
            </a:endParaRPr>
          </a:p>
          <a:p>
            <a:pPr lvl="1">
              <a:buNone/>
            </a:pPr>
            <a:endParaRPr lang="sr-Cyrl-CS" sz="3200" b="1" dirty="0">
              <a:solidFill>
                <a:srgbClr val="990000"/>
              </a:solidFill>
              <a:latin typeface="Comic Sans MS" pitchFamily="66" charset="0"/>
            </a:endParaRPr>
          </a:p>
          <a:p>
            <a:pPr lvl="1">
              <a:buNone/>
            </a:pPr>
            <a:r>
              <a:rPr lang="en" sz="3200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sz="3400" dirty="0">
                <a:solidFill>
                  <a:srgbClr val="990000"/>
                </a:solidFill>
                <a:latin typeface="Comic Sans MS" pitchFamily="66" charset="0"/>
              </a:rPr>
              <a:t>In 1902, Portier and Richet observed an anaphylactic reaction in dogs treated with sea urchin venom.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857232"/>
            <a:ext cx="8183880" cy="5072098"/>
          </a:xfrm>
        </p:spPr>
        <p:txBody>
          <a:bodyPr>
            <a:normAutofit/>
          </a:bodyPr>
          <a:lstStyle/>
          <a:p>
            <a:pPr lvl="1">
              <a:buFont typeface="Wingdings" pitchFamily="2" charset="2"/>
              <a:buNone/>
            </a:pPr>
            <a:r>
              <a:rPr lang="en" sz="3200" dirty="0">
                <a:solidFill>
                  <a:srgbClr val="990000"/>
                </a:solidFill>
                <a:latin typeface="Comic Sans MS" pitchFamily="66" charset="0"/>
              </a:rPr>
              <a:t>Anaphylactoid reactions are identical to anaphylactic reactions, only they are not </a:t>
            </a:r>
            <a:r>
              <a:rPr lang="en" sz="3200">
                <a:solidFill>
                  <a:srgbClr val="990000"/>
                </a:solidFill>
                <a:latin typeface="Comic Sans MS" pitchFamily="66" charset="0"/>
              </a:rPr>
              <a:t>caused by IgE antibodies</a:t>
            </a:r>
            <a:endParaRPr lang="sr-Cyrl-CS" sz="3200" dirty="0">
              <a:solidFill>
                <a:srgbClr val="990000"/>
              </a:solidFill>
              <a:latin typeface="Comic Sans MS" pitchFamily="66" charset="0"/>
            </a:endParaRPr>
          </a:p>
          <a:p>
            <a:pPr lvl="1">
              <a:buFont typeface="Wingdings" pitchFamily="2" charset="2"/>
              <a:buNone/>
            </a:pPr>
            <a:endParaRPr lang="sr-Cyrl-CS" sz="3200" dirty="0">
              <a:solidFill>
                <a:srgbClr val="990000"/>
              </a:solidFill>
              <a:latin typeface="Comic Sans MS" pitchFamily="66" charset="0"/>
            </a:endParaRPr>
          </a:p>
          <a:p>
            <a:pPr lvl="1">
              <a:buFont typeface="Wingdings" pitchFamily="2" charset="2"/>
              <a:buNone/>
            </a:pPr>
            <a:r>
              <a:rPr lang="en" sz="3200" dirty="0">
                <a:solidFill>
                  <a:srgbClr val="990000"/>
                </a:solidFill>
                <a:latin typeface="Comic Sans MS" pitchFamily="66" charset="0"/>
              </a:rPr>
              <a:t>They occur after administration of radiocontrast, opioids or NSAIDs, due to degranulation of mast cells and basophils</a:t>
            </a:r>
            <a:endParaRPr lang="sr-Latn-CS" sz="3200" dirty="0">
              <a:solidFill>
                <a:srgbClr val="9900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785794"/>
            <a:ext cx="8183880" cy="5429288"/>
          </a:xfrm>
        </p:spPr>
        <p:txBody>
          <a:bodyPr>
            <a:normAutofit/>
          </a:bodyPr>
          <a:lstStyle/>
          <a:p>
            <a:pPr algn="ctr">
              <a:buFontTx/>
              <a:buNone/>
            </a:pPr>
            <a:r>
              <a:rPr lang="en" sz="3200" b="1" dirty="0">
                <a:solidFill>
                  <a:srgbClr val="99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mic Sans MS" pitchFamily="66" charset="0"/>
              </a:rPr>
              <a:t>SIGNS AND SYMPTOMS</a:t>
            </a:r>
          </a:p>
          <a:p>
            <a:pPr algn="ctr">
              <a:buFontTx/>
              <a:buNone/>
            </a:pPr>
            <a:endParaRPr lang="sr-Cyrl-CS" sz="1200" b="1" dirty="0">
              <a:solidFill>
                <a:srgbClr val="990000"/>
              </a:solidFill>
              <a:latin typeface="Comic Sans MS" pitchFamily="66" charset="0"/>
            </a:endParaRPr>
          </a:p>
          <a:p>
            <a:pPr algn="ctr">
              <a:buFontTx/>
              <a:buNone/>
            </a:pPr>
            <a:endParaRPr lang="sr-Cyrl-CS" sz="1200" b="1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Clr>
                <a:schemeClr val="accent3">
                  <a:lumMod val="50000"/>
                </a:schemeClr>
              </a:buClr>
              <a:buFont typeface="Wingdings" pitchFamily="2" charset="2"/>
              <a:buChar char="ü"/>
            </a:pP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Mucocutaneous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sz="2400" dirty="0">
                <a:solidFill>
                  <a:srgbClr val="990000"/>
                </a:solidFill>
                <a:latin typeface="Comic Sans MS" pitchFamily="66" charset="0"/>
              </a:rPr>
              <a:t>(urticaria, angioedema, itching, redness)</a:t>
            </a:r>
          </a:p>
          <a:p>
            <a:pPr>
              <a:buClr>
                <a:schemeClr val="accent3">
                  <a:lumMod val="50000"/>
                </a:schemeClr>
              </a:buClr>
              <a:buFont typeface="Wingdings" pitchFamily="2" charset="2"/>
              <a:buNone/>
            </a:pPr>
            <a:endParaRPr lang="sr-Cyrl-CS" sz="6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Clr>
                <a:schemeClr val="accent3">
                  <a:lumMod val="50000"/>
                </a:schemeClr>
              </a:buClr>
              <a:buFont typeface="Wingdings" pitchFamily="2" charset="2"/>
              <a:buChar char="ü"/>
            </a:pP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   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Respiratory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sz="2400" dirty="0">
                <a:solidFill>
                  <a:srgbClr val="990000"/>
                </a:solidFill>
                <a:latin typeface="Comic Sans MS" pitchFamily="66" charset="0"/>
              </a:rPr>
              <a:t>(dyspnea, stridor, wheezing, hoarseness, cough)</a:t>
            </a:r>
          </a:p>
          <a:p>
            <a:pPr>
              <a:buClr>
                <a:schemeClr val="accent3">
                  <a:lumMod val="50000"/>
                </a:schemeClr>
              </a:buClr>
              <a:buFont typeface="Wingdings" pitchFamily="2" charset="2"/>
              <a:buNone/>
            </a:pPr>
            <a:endParaRPr lang="sr-Cyrl-CS" sz="6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Clr>
                <a:schemeClr val="accent3">
                  <a:lumMod val="50000"/>
                </a:schemeClr>
              </a:buClr>
              <a:buFont typeface="Wingdings" pitchFamily="2" charset="2"/>
              <a:buChar char="ü"/>
            </a:pP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   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Cardiovascular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sz="2400" dirty="0">
                <a:solidFill>
                  <a:srgbClr val="990000"/>
                </a:solidFill>
                <a:latin typeface="Comic Sans MS" pitchFamily="66" charset="0"/>
              </a:rPr>
              <a:t>(hypotension, tachycardia and syncope)</a:t>
            </a:r>
          </a:p>
          <a:p>
            <a:pPr>
              <a:buClr>
                <a:schemeClr val="accent3">
                  <a:lumMod val="50000"/>
                </a:schemeClr>
              </a:buClr>
              <a:buFont typeface="Wingdings" pitchFamily="2" charset="2"/>
              <a:buNone/>
            </a:pPr>
            <a:endParaRPr lang="sr-Cyrl-CS" sz="6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Clr>
                <a:schemeClr val="accent3">
                  <a:lumMod val="50000"/>
                </a:schemeClr>
              </a:buClr>
              <a:buFont typeface="Wingdings" pitchFamily="2" charset="2"/>
              <a:buChar char="ü"/>
            </a:pP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   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Gastrointestinal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(nausea, </a:t>
            </a:r>
            <a:r>
              <a:rPr lang="en" sz="2400" dirty="0">
                <a:solidFill>
                  <a:srgbClr val="990000"/>
                </a:solidFill>
                <a:latin typeface="Comic Sans MS" pitchFamily="66" charset="0"/>
              </a:rPr>
              <a:t>vomiting, cramps, diarrhea)</a:t>
            </a:r>
            <a:endParaRPr lang="sr-Latn-CS" sz="2400" dirty="0">
              <a:solidFill>
                <a:srgbClr val="9900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5398978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endParaRPr lang="sr-Cyrl-CS" b="1" dirty="0">
              <a:solidFill>
                <a:srgbClr val="990000"/>
              </a:solidFill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>
              <a:buFont typeface="Wingdings" pitchFamily="2" charset="2"/>
              <a:buNone/>
            </a:pPr>
            <a:endParaRPr lang="sr-Cyrl-CS" b="1" dirty="0">
              <a:solidFill>
                <a:srgbClr val="990000"/>
              </a:solidFill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✫</a:t>
            </a:r>
            <a:r>
              <a:rPr lang="en" dirty="0">
                <a:solidFill>
                  <a:srgbClr val="990000"/>
                </a:solidFill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Frequency: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21/100,000 person-years is the incidence</a:t>
            </a:r>
          </a:p>
          <a:p>
            <a:pPr>
              <a:buFont typeface="Wingdings" pitchFamily="2" charset="2"/>
              <a:buNone/>
            </a:pPr>
            <a:endParaRPr lang="sr-Cyrl-CS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b="1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✫</a:t>
            </a:r>
            <a:r>
              <a:rPr lang="en" b="1" dirty="0">
                <a:solidFill>
                  <a:srgbClr val="990000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The frequency is equal in both sexes</a:t>
            </a:r>
          </a:p>
          <a:p>
            <a:pPr>
              <a:buFont typeface="Wingdings" pitchFamily="2" charset="2"/>
              <a:buChar char="ü"/>
            </a:pPr>
            <a:endParaRPr lang="sr-Cyrl-CS" b="1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b="1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✫</a:t>
            </a:r>
            <a:r>
              <a:rPr lang="en" b="1" dirty="0">
                <a:solidFill>
                  <a:srgbClr val="990000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After exposure to the allergen, a reaction occurs within a few minutes to 2 hours</a:t>
            </a:r>
            <a:endParaRPr lang="sr-Latn-CS" dirty="0">
              <a:solidFill>
                <a:srgbClr val="9900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58" y="785794"/>
            <a:ext cx="8429684" cy="5572164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The essence of the pathophysiology is the degranulation of mast cells and basophils:</a:t>
            </a:r>
          </a:p>
          <a:p>
            <a:pPr>
              <a:buFont typeface="Wingdings" pitchFamily="2" charset="2"/>
              <a:buNone/>
            </a:pPr>
            <a:endParaRPr lang="sr-Cyrl-CS" sz="1200" b="1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1.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b="1" u="sng" dirty="0">
                <a:solidFill>
                  <a:srgbClr val="990000"/>
                </a:solidFill>
                <a:latin typeface="Comic Sans MS" pitchFamily="66" charset="0"/>
              </a:rPr>
              <a:t>histamine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sz="2400" dirty="0">
                <a:solidFill>
                  <a:srgbClr val="990000"/>
                </a:solidFill>
                <a:latin typeface="Comic Sans MS" pitchFamily="66" charset="0"/>
              </a:rPr>
              <a:t>which is released acts on: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</a:p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H1 </a:t>
            </a:r>
            <a:r>
              <a:rPr lang="en" sz="2400" b="1" baseline="-25000" dirty="0">
                <a:solidFill>
                  <a:srgbClr val="990000"/>
                </a:solidFill>
                <a:latin typeface="Comic Sans MS" pitchFamily="66" charset="0"/>
              </a:rPr>
              <a:t>_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receptors </a:t>
            </a:r>
            <a:r>
              <a:rPr lang="en" sz="2400" dirty="0">
                <a:solidFill>
                  <a:srgbClr val="990000"/>
                </a:solidFill>
                <a:latin typeface="Comic Sans MS" pitchFamily="66" charset="0"/>
              </a:rPr>
              <a:t>(itching, tachycardia, bronchospasm, rhinorrhea) and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</a:p>
          <a:p>
            <a:pPr>
              <a:buFont typeface="Wingdings" pitchFamily="2" charset="2"/>
              <a:buNone/>
            </a:pP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H2 </a:t>
            </a:r>
            <a:r>
              <a:rPr lang="en" sz="2400" b="1" baseline="-25000" dirty="0">
                <a:solidFill>
                  <a:srgbClr val="990000"/>
                </a:solidFill>
                <a:latin typeface="Comic Sans MS" pitchFamily="66" charset="0"/>
              </a:rPr>
              <a:t>_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receptors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sz="2400" dirty="0">
                <a:solidFill>
                  <a:srgbClr val="990000"/>
                </a:solidFill>
                <a:latin typeface="Comic Sans MS" pitchFamily="66" charset="0"/>
              </a:rPr>
              <a:t>(headache, flushing and hypotension)</a:t>
            </a:r>
          </a:p>
          <a:p>
            <a:pPr>
              <a:buFont typeface="Wingdings" pitchFamily="2" charset="2"/>
              <a:buNone/>
            </a:pPr>
            <a:endParaRPr lang="sr-Cyrl-CS" sz="1200" b="1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2.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b="1" u="sng" dirty="0">
                <a:solidFill>
                  <a:srgbClr val="990000"/>
                </a:solidFill>
                <a:latin typeface="Comic Sans MS" pitchFamily="66" charset="0"/>
              </a:rPr>
              <a:t>prostaglandin D </a:t>
            </a:r>
            <a:r>
              <a:rPr lang="en" b="1" u="sng" baseline="-25000" dirty="0">
                <a:solidFill>
                  <a:srgbClr val="990000"/>
                </a:solidFill>
                <a:latin typeface="Comic Sans MS" pitchFamily="66" charset="0"/>
              </a:rPr>
              <a:t>2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</a:p>
          <a:p>
            <a:pPr>
              <a:buFont typeface="Wingdings" pitchFamily="2" charset="2"/>
              <a:buNone/>
            </a:pPr>
            <a:endParaRPr lang="sr-Cyrl-CS" sz="1200" b="1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sz="2400" b="1" dirty="0">
                <a:solidFill>
                  <a:srgbClr val="990000"/>
                </a:solidFill>
                <a:latin typeface="Comic Sans MS" pitchFamily="66" charset="0"/>
              </a:rPr>
              <a:t>3.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b="1" u="sng" dirty="0">
                <a:solidFill>
                  <a:srgbClr val="990000"/>
                </a:solidFill>
                <a:latin typeface="Comic Sans MS" pitchFamily="66" charset="0"/>
              </a:rPr>
              <a:t>leukotriene C </a:t>
            </a:r>
            <a:r>
              <a:rPr lang="en" b="1" u="sng" baseline="-25000" dirty="0">
                <a:solidFill>
                  <a:srgbClr val="990000"/>
                </a:solidFill>
                <a:latin typeface="Comic Sans MS" pitchFamily="66" charset="0"/>
              </a:rPr>
              <a:t>4</a:t>
            </a:r>
            <a:endParaRPr lang="en-US" sz="2400" dirty="0">
              <a:solidFill>
                <a:srgbClr val="990000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1071546"/>
            <a:ext cx="8183880" cy="5429288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None/>
            </a:pPr>
            <a:r>
              <a:rPr lang="en" sz="2400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✦</a:t>
            </a:r>
            <a:r>
              <a:rPr lang="en" sz="2400" dirty="0">
                <a:solidFill>
                  <a:srgbClr val="990000"/>
                </a:solidFill>
              </a:rPr>
              <a:t> 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CD </a:t>
            </a:r>
            <a:r>
              <a:rPr lang="en" baseline="-25000" dirty="0">
                <a:solidFill>
                  <a:srgbClr val="990000"/>
                </a:solidFill>
                <a:latin typeface="Comic Sans MS" pitchFamily="66" charset="0"/>
              </a:rPr>
              <a:t>4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+ Th </a:t>
            </a:r>
            <a:r>
              <a:rPr lang="en" baseline="-25000" dirty="0">
                <a:solidFill>
                  <a:srgbClr val="990000"/>
                </a:solidFill>
                <a:latin typeface="Comic Sans MS" pitchFamily="66" charset="0"/>
              </a:rPr>
              <a:t>2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lymphocytes produce IL-4, which influences B lymphocytes to produce IgE</a:t>
            </a:r>
          </a:p>
          <a:p>
            <a:pPr>
              <a:buFont typeface="Wingdings" pitchFamily="2" charset="2"/>
              <a:buNone/>
            </a:pPr>
            <a:endParaRPr lang="sr-Cyrl-CS" sz="20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sz="2400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✦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CD </a:t>
            </a:r>
            <a:r>
              <a:rPr lang="en" baseline="-25000" dirty="0">
                <a:solidFill>
                  <a:srgbClr val="990000"/>
                </a:solidFill>
                <a:latin typeface="Comic Sans MS" pitchFamily="66" charset="0"/>
              </a:rPr>
              <a:t>4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+ Th </a:t>
            </a:r>
            <a:r>
              <a:rPr lang="en" baseline="-25000" dirty="0">
                <a:solidFill>
                  <a:srgbClr val="990000"/>
                </a:solidFill>
                <a:latin typeface="Comic Sans MS" pitchFamily="66" charset="0"/>
              </a:rPr>
              <a:t>1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cells react to microbes,</a:t>
            </a:r>
          </a:p>
          <a:p>
            <a:pPr>
              <a:buFont typeface="Wingdings" pitchFamily="2" charset="2"/>
              <a:buNone/>
            </a:pP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causing antigen-presenting cells to produce IL-12</a:t>
            </a:r>
          </a:p>
          <a:p>
            <a:pPr>
              <a:buFont typeface="Wingdings" pitchFamily="2" charset="2"/>
              <a:buNone/>
            </a:pP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IL-12 inhibits the production of IgE</a:t>
            </a:r>
          </a:p>
          <a:p>
            <a:pPr>
              <a:buFont typeface="Wingdings" pitchFamily="2" charset="2"/>
              <a:buNone/>
            </a:pPr>
            <a:endParaRPr lang="sr-Cyrl-CS" sz="20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sz="2400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✦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Exposure to microorganisms in childhood reduces the tendency to allergies</a:t>
            </a:r>
            <a:endParaRPr lang="sr-Latn-CS" dirty="0">
              <a:solidFill>
                <a:srgbClr val="9900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928670"/>
            <a:ext cx="8183880" cy="5286412"/>
          </a:xfrm>
        </p:spPr>
        <p:txBody>
          <a:bodyPr>
            <a:normAutofit/>
          </a:bodyPr>
          <a:lstStyle/>
          <a:p>
            <a:pPr algn="ctr">
              <a:buFontTx/>
              <a:buNone/>
            </a:pPr>
            <a:r>
              <a:rPr lang="en" sz="3600" b="1" dirty="0">
                <a:solidFill>
                  <a:srgbClr val="990000"/>
                </a:solidFill>
                <a:latin typeface="Comic Sans MS" pitchFamily="66" charset="0"/>
              </a:rPr>
              <a:t>DIAGNOSIS</a:t>
            </a:r>
          </a:p>
          <a:p>
            <a:pPr algn="ctr">
              <a:buFontTx/>
              <a:buNone/>
            </a:pPr>
            <a:endParaRPr lang="sr-Cyrl-CS" sz="12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dirty="0">
                <a:solidFill>
                  <a:srgbClr val="990000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✦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Conditions resembling anaphylaxis are:</a:t>
            </a:r>
          </a:p>
          <a:p>
            <a:pPr>
              <a:buFont typeface="Wingdings" pitchFamily="2" charset="2"/>
              <a:buNone/>
            </a:pP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vasovagal syncope, mastocytosis, pheochromocytoma, arrhythmias, panic attacks, convulsions, fish poisoning (scombroid)</a:t>
            </a:r>
          </a:p>
          <a:p>
            <a:pPr>
              <a:buFont typeface="Wingdings" pitchFamily="2" charset="2"/>
              <a:buNone/>
            </a:pPr>
            <a:endParaRPr lang="sr-Cyrl-CS" sz="12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dirty="0">
                <a:solidFill>
                  <a:srgbClr val="990000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✦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In the first 2 hours of anaphylaxis, elevated tryptase can be measured in the blood, and elevated N-methylhistamine in the urine</a:t>
            </a:r>
            <a:endParaRPr lang="sr-Latn-CS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1214422"/>
            <a:ext cx="8183880" cy="4714908"/>
          </a:xfrm>
        </p:spPr>
        <p:txBody>
          <a:bodyPr/>
          <a:lstStyle/>
          <a:p>
            <a:pPr algn="ctr">
              <a:buFontTx/>
              <a:buNone/>
            </a:pPr>
            <a:r>
              <a:rPr lang="en" b="1" u="sng" dirty="0">
                <a:solidFill>
                  <a:srgbClr val="990000"/>
                </a:solidFill>
                <a:latin typeface="Comic Sans MS" pitchFamily="66" charset="0"/>
              </a:rPr>
              <a:t>Peanut allergy</a:t>
            </a:r>
          </a:p>
          <a:p>
            <a:pPr algn="ctr">
              <a:buFontTx/>
              <a:buNone/>
            </a:pPr>
            <a:endParaRPr lang="sr-Cyrl-CS" b="1" u="sng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dirty="0">
                <a:solidFill>
                  <a:srgbClr val="990000"/>
                </a:solidFill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✦</a:t>
            </a:r>
            <a:r>
              <a:rPr lang="en" b="1" dirty="0">
                <a:solidFill>
                  <a:srgbClr val="990000"/>
                </a:solidFill>
                <a:latin typeface="Comic Sans MS" pitchFamily="66" charset="0"/>
              </a:rPr>
              <a:t>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1.5 million Americans are allergic to peanuts</a:t>
            </a:r>
          </a:p>
          <a:p>
            <a:pPr>
              <a:buFont typeface="Wingdings" pitchFamily="2" charset="2"/>
              <a:buNone/>
            </a:pPr>
            <a:endParaRPr lang="sr-Cyrl-CS" sz="12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dirty="0">
                <a:solidFill>
                  <a:srgbClr val="990000"/>
                </a:solidFill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✦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Anti-IgE monoclonal antibody therapy is effective</a:t>
            </a:r>
          </a:p>
          <a:p>
            <a:pPr>
              <a:buFont typeface="Wingdings" pitchFamily="2" charset="2"/>
              <a:buNone/>
            </a:pPr>
            <a:endParaRPr lang="sr-Cyrl-CS" sz="1200" dirty="0">
              <a:solidFill>
                <a:srgbClr val="990000"/>
              </a:solidFill>
              <a:latin typeface="Comic Sans MS" pitchFamily="66" charset="0"/>
            </a:endParaRPr>
          </a:p>
          <a:p>
            <a:pPr>
              <a:buFont typeface="Wingdings" pitchFamily="2" charset="2"/>
              <a:buNone/>
            </a:pPr>
            <a:r>
              <a:rPr lang="en" dirty="0">
                <a:solidFill>
                  <a:srgbClr val="990000"/>
                </a:solidFill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dirty="0">
                <a:solidFill>
                  <a:srgbClr val="9900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✦ </a:t>
            </a:r>
            <a:r>
              <a:rPr lang="en" dirty="0">
                <a:solidFill>
                  <a:srgbClr val="990000"/>
                </a:solidFill>
                <a:latin typeface="Comic Sans MS" pitchFamily="66" charset="0"/>
              </a:rPr>
              <a:t>Cross allergy – latex and banana, kiwi, avocado, chestnut</a:t>
            </a:r>
            <a:endParaRPr lang="sr-Latn-CS" dirty="0">
              <a:solidFill>
                <a:srgbClr val="990000"/>
              </a:solidFill>
              <a:latin typeface="Comic Sans MS" pitchFamily="66" charset="0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39</TotalTime>
  <Words>499</Words>
  <Application>Microsoft Office PowerPoint</Application>
  <PresentationFormat>On-screen Show (4:3)</PresentationFormat>
  <Paragraphs>81</Paragraphs>
  <Slides>12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21" baseType="lpstr">
      <vt:lpstr>Amaze</vt:lpstr>
      <vt:lpstr>Arial Unicode MS</vt:lpstr>
      <vt:lpstr>Calibri</vt:lpstr>
      <vt:lpstr>Comic Sans MS</vt:lpstr>
      <vt:lpstr>MS Reference Sans Serif</vt:lpstr>
      <vt:lpstr>Verdana</vt:lpstr>
      <vt:lpstr>Wingdings</vt:lpstr>
      <vt:lpstr>Wingdings 2</vt:lpstr>
      <vt:lpstr>Aspect</vt:lpstr>
      <vt:lpstr>ANAPHYLACTIC  SHOCK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Xp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АНАФИЛАКТИЧКИ  ШОК </dc:title>
  <dc:creator> </dc:creator>
  <cp:lastModifiedBy>Boj</cp:lastModifiedBy>
  <cp:revision>5</cp:revision>
  <dcterms:created xsi:type="dcterms:W3CDTF">2011-02-28T12:21:58Z</dcterms:created>
  <dcterms:modified xsi:type="dcterms:W3CDTF">2023-07-28T19:36:42Z</dcterms:modified>
</cp:coreProperties>
</file>

<file path=docProps/thumbnail.jpeg>
</file>